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40" r:id="rId2"/>
    <p:sldId id="341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AFD"/>
    <a:srgbClr val="3FC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538"/>
    <p:restoredTop sz="94386" autoAdjust="0"/>
  </p:normalViewPr>
  <p:slideViewPr>
    <p:cSldViewPr snapToGrid="0" snapToObjects="1">
      <p:cViewPr>
        <p:scale>
          <a:sx n="90" d="100"/>
          <a:sy n="90" d="100"/>
        </p:scale>
        <p:origin x="144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EC85D-D286-2A43-BC49-7C50FFEA81A7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A0FD-DBCB-CC42-8043-15A1F59E3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3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hand</a:t>
            </a:r>
            <a:r>
              <a:rPr lang="en-US" baseline="0" dirty="0" smtClean="0"/>
              <a:t> side shows the inside of the magnet </a:t>
            </a:r>
            <a:r>
              <a:rPr lang="en-US" baseline="0" dirty="0" err="1" smtClean="0"/>
              <a:t>dewar</a:t>
            </a:r>
            <a:r>
              <a:rPr lang="en-US" baseline="0" dirty="0" smtClean="0"/>
              <a:t>. The magnetic coil is covered with liquid helium (4 K). There is a outer jacket of liquid nitrogen to cool the system to minimize evaporation of liquid helium. The right hand side shows how the sample is positio</a:t>
            </a:r>
            <a:r>
              <a:rPr lang="en-US" dirty="0" smtClean="0"/>
              <a:t>ned in the probe. The sample is inserted via a cushion</a:t>
            </a:r>
            <a:r>
              <a:rPr lang="en-US" baseline="0" dirty="0" smtClean="0"/>
              <a:t> of air.</a:t>
            </a:r>
            <a:r>
              <a:rPr lang="en-US" dirty="0" smtClean="0"/>
              <a:t> 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51D13E-8487-44CD-A13B-5B9DFAD85AA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9/17/2012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99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6108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76930" indent="-76930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altLang="en-US">
                <a:latin typeface="Arial" charset="0"/>
                <a:ea typeface="msgothic" charset="0"/>
                <a:cs typeface="msgothic" charset="0"/>
              </a:rPr>
              <a:t>Single-pulse 1D 1H NMR spectrum of a human salivary supernatant specimen. (a-c) Expanded 0.80-2.50, 2.55-4.20, and 6.85-8.50 ppm regions, respectively, of the 600.13-MHz single-pulse 1H NMR spectrum of a human salivary supernatant specimen (pH value 6.78). A typical spectrum is shown. Abbreviations: A, acetate-CH3; Ala I, alanine-CH3; Bu I, β-hydroxybutyrate γ-CH3 group protons; Bu II, III, and IV, β-hydroxybutyrate β, β′, and α protons, respectively (ABX coupling system); iso-But I and II, iso-butyrate-CH3 and -CH group protons, respectively; n-But I, II, and III, n-butyrate γ, β, and α protons, respectively; Chol, choline-N+(CH3)3; DMeN, dimethylamine-CH3; Eth I and II, ethanol-CH3 and -CH2 group protons, respectively; Form, formate-H; Gly, glycine-CH2; His I and II, histidine ABX β protons; His III and IV, histidine imidazole ring protons; Lac I and II, lactate-CH3 and -CH protons, respectively; Leu I, II, III, and IV, leucine δ, γ, β, and α protons, respectively; MeGu, methylguanidine-CH3; MeN, methylamine-CH3; Meth, methanol-CH3; N-Ac, spectral region for acetamido methyl groups of N-acetyl sugars; Phe I and II, phenylalanine ABX β protons; Phe III, phenylalanine ABX α proton; Phe IV, V, and VI, phenylalanine aromatic ring protons; Prop I and II, propionate-CH3 and -CH2 group protons, respectively; Pyr, pyruvate-CH3; Sar I and II, sarcosine-CH3 and -CH2 group protons, respectively; Suc, succinate-CH2; TMAO, trimethylamine oxide ON(CH3)3; TMeN, trimethylamine-CH3; Tyr I and II, tyrosine ABX β protons; Tyr III, tyrosine ABX α proton; Tyr IV and V, tyrosine aromatic ring protons; and Val I and II, n-valerate δ and γ protons, respectively. Assignments of 1H NMR resonances to methylguanidine, sarcosine, n-valerate, and N-acetylsugars are tentative in this instance.</a:t>
            </a:r>
          </a:p>
        </p:txBody>
      </p:sp>
    </p:spTree>
    <p:extLst>
      <p:ext uri="{BB962C8B-B14F-4D97-AF65-F5344CB8AC3E}">
        <p14:creationId xmlns:p14="http://schemas.microsoft.com/office/powerpoint/2010/main" val="2024516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620DDDA5-F5CC-4DBA-AE02-1808F8EA8BE1}" type="slidenum">
              <a:rPr lang="en-ZA">
                <a:latin typeface="Times New Roman" pitchFamily="18" charset="0"/>
                <a:cs typeface="Arial" pitchFamily="34" charset="0"/>
              </a:rPr>
              <a:pPr>
                <a:buFont typeface="Wingdings" pitchFamily="2" charset="2"/>
                <a:buNone/>
              </a:pPr>
              <a:t>13</a:t>
            </a:fld>
            <a:endParaRPr lang="en-ZA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-11798300" y="-11796713"/>
            <a:ext cx="11798300" cy="12492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8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0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24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357438" y="684215"/>
            <a:ext cx="6783387" cy="1068387"/>
          </a:xfrm>
        </p:spPr>
        <p:txBody>
          <a:bodyPr lIns="182880" tIns="91440" rIns="182880" bIns="91440"/>
          <a:lstStyle>
            <a:lvl1pPr marL="0">
              <a:lnSpc>
                <a:spcPts val="3300"/>
              </a:lnSpc>
              <a:defRPr baseline="0"/>
            </a:lvl1pPr>
          </a:lstStyle>
          <a:p>
            <a:r>
              <a:rPr lang="en-US" dirty="0" smtClean="0"/>
              <a:t>Click to edit Master title style. This one can wrap to two lines. Filler copy added.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8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5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2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0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0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4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5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4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D9EEF-985A-4945-BAF7-389C1A358108}" type="datetimeFigureOut">
              <a:rPr lang="en-US" smtClean="0"/>
              <a:t>12/8/15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5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9.emf"/><Relationship Id="rId5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717" y="1974722"/>
            <a:ext cx="84094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Nuclear </a:t>
            </a:r>
            <a:r>
              <a:rPr lang="en-US" sz="4400" b="1" dirty="0">
                <a:solidFill>
                  <a:srgbClr val="FF0000"/>
                </a:solidFill>
              </a:rPr>
              <a:t>Magnetic Resonance 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the NMR </a:t>
            </a:r>
            <a:r>
              <a:rPr lang="en-US" sz="4400" b="1" dirty="0">
                <a:solidFill>
                  <a:srgbClr val="FF0000"/>
                </a:solidFill>
              </a:rPr>
              <a:t>Platform</a:t>
            </a:r>
          </a:p>
          <a:p>
            <a:pPr algn="ctr"/>
            <a:endParaRPr lang="en-US" sz="4400" b="1" dirty="0">
              <a:solidFill>
                <a:srgbClr val="0000CC"/>
              </a:solidFill>
            </a:endParaRPr>
          </a:p>
          <a:p>
            <a:pPr algn="ctr"/>
            <a:r>
              <a:rPr lang="en-US" sz="3200" b="1" dirty="0" smtClean="0"/>
              <a:t>N</a:t>
            </a:r>
            <a:r>
              <a:rPr lang="en-US" sz="3200" b="1" dirty="0"/>
              <a:t>. Rama Krishna, Ph.D</a:t>
            </a:r>
            <a:r>
              <a:rPr lang="en-US" sz="3200" b="1" dirty="0" smtClean="0"/>
              <a:t>.</a:t>
            </a:r>
            <a:endParaRPr lang="en-US" sz="3200" b="1" dirty="0"/>
          </a:p>
          <a:p>
            <a:pPr algn="ctr"/>
            <a:endParaRPr lang="en-US" sz="2800" b="1" dirty="0">
              <a:solidFill>
                <a:srgbClr val="0000CC"/>
              </a:solidFill>
            </a:endParaRPr>
          </a:p>
        </p:txBody>
      </p:sp>
      <p:pic>
        <p:nvPicPr>
          <p:cNvPr id="5" name="Picture 4" descr="Screen Shot 2015-06-14 at 11.32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8" y="78470"/>
            <a:ext cx="3723886" cy="1460274"/>
          </a:xfrm>
          <a:prstGeom prst="rect">
            <a:avLst/>
          </a:prstGeom>
        </p:spPr>
      </p:pic>
      <p:pic>
        <p:nvPicPr>
          <p:cNvPr id="8" name="Picture 7" descr="TMPL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761" y="5021710"/>
            <a:ext cx="2622090" cy="1836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4550"/>
            <a:ext cx="2624936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mrb.cerm.unifi.it/metabolomics/standards/DL_beta_leucine/nmr/bmse000466/spectra_png/1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-385762"/>
            <a:ext cx="8020050" cy="59055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1488" y="5862632"/>
            <a:ext cx="8372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/>
              <a:t>1</a:t>
            </a:r>
            <a:r>
              <a:rPr lang="en-US" sz="2400" b="1" dirty="0"/>
              <a:t>H 1D-NMR spectrum of </a:t>
            </a:r>
            <a:r>
              <a:rPr lang="en-US" sz="2400" b="1" dirty="0" err="1"/>
              <a:t>Leucine</a:t>
            </a:r>
            <a:r>
              <a:rPr lang="en-US" sz="2400" b="1" dirty="0"/>
              <a:t>/D</a:t>
            </a:r>
            <a:r>
              <a:rPr lang="en-US" sz="2400" b="1" baseline="-25000" dirty="0"/>
              <a:t>2</a:t>
            </a:r>
            <a:r>
              <a:rPr lang="en-US" sz="2400" b="1" dirty="0"/>
              <a:t>O, showing </a:t>
            </a:r>
            <a:r>
              <a:rPr lang="en-US" sz="2400" b="1" dirty="0" err="1"/>
              <a:t>splittings</a:t>
            </a:r>
            <a:r>
              <a:rPr lang="en-US" sz="2400" b="1" dirty="0"/>
              <a:t> from J-couplings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40386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</a:t>
            </a:r>
            <a:r>
              <a:rPr lang="el-GR" dirty="0"/>
              <a:t>α</a:t>
            </a:r>
            <a:r>
              <a:rPr lang="en-US" dirty="0"/>
              <a:t>                    </a:t>
            </a:r>
            <a:r>
              <a:rPr lang="el-GR" dirty="0"/>
              <a:t>β</a:t>
            </a:r>
            <a:r>
              <a:rPr lang="en-US" dirty="0"/>
              <a:t>  </a:t>
            </a:r>
            <a:r>
              <a:rPr lang="el-GR" dirty="0"/>
              <a:t>β</a:t>
            </a:r>
            <a:r>
              <a:rPr lang="en-US" dirty="0"/>
              <a:t>’          </a:t>
            </a:r>
            <a:r>
              <a:rPr lang="el-GR" dirty="0"/>
              <a:t>γ</a:t>
            </a:r>
            <a:r>
              <a:rPr lang="en-US" dirty="0"/>
              <a:t>                     </a:t>
            </a:r>
            <a:r>
              <a:rPr lang="el-GR" dirty="0"/>
              <a:t>δ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1515"/>
            <a:ext cx="3200399" cy="327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6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18722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altLang="en-US" sz="2800" b="1" dirty="0">
                <a:solidFill>
                  <a:srgbClr val="FF0000"/>
                </a:solidFill>
                <a:latin typeface="Arial" charset="0"/>
              </a:rPr>
              <a:t>Figure 1. Single-pulse 1D </a:t>
            </a:r>
            <a:r>
              <a:rPr lang="en-GB" altLang="en-US" sz="2800" b="1" baseline="30000" dirty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GB" altLang="en-US" sz="2800" b="1" dirty="0">
                <a:solidFill>
                  <a:srgbClr val="FF0000"/>
                </a:solidFill>
                <a:latin typeface="Arial" charset="0"/>
              </a:rPr>
              <a:t>H NMR spectrum of a human salivary supernatant specimen.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00" y="5878699"/>
            <a:ext cx="1306080" cy="65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227156"/>
            <a:ext cx="5605462" cy="488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989440" y="6172283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100" b="1" dirty="0" err="1">
                <a:latin typeface="Arial" charset="0"/>
              </a:rPr>
              <a:t>Silwood</a:t>
            </a:r>
            <a:r>
              <a:rPr lang="en-GB" altLang="en-US" sz="1100" b="1" dirty="0">
                <a:latin typeface="Arial" charset="0"/>
              </a:rPr>
              <a:t> C et al. J DENT RES 2002;81:422-427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450438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900">
                <a:latin typeface="Arial" charset="0"/>
              </a:rPr>
              <a:t>Copyright © by International &amp; American Associations for Dental Research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0" y="1371600"/>
            <a:ext cx="381000" cy="152400"/>
          </a:xfrm>
          <a:prstGeom prst="rect">
            <a:avLst/>
          </a:prstGeom>
          <a:solidFill>
            <a:srgbClr val="92D05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00" y="1905000"/>
            <a:ext cx="685800" cy="152400"/>
          </a:xfrm>
          <a:prstGeom prst="rect">
            <a:avLst/>
          </a:prstGeom>
          <a:solidFill>
            <a:srgbClr val="92D05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67650" y="3744158"/>
            <a:ext cx="580350" cy="218243"/>
          </a:xfrm>
          <a:prstGeom prst="rect">
            <a:avLst/>
          </a:prstGeom>
          <a:solidFill>
            <a:srgbClr val="92D05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844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6" y="114299"/>
            <a:ext cx="9401173" cy="678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43051" y="800100"/>
            <a:ext cx="67437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Characteristic </a:t>
            </a:r>
            <a:r>
              <a:rPr lang="en-US" sz="4000" b="1" dirty="0" smtClean="0">
                <a:solidFill>
                  <a:srgbClr val="FF0000"/>
                </a:solidFill>
              </a:rPr>
              <a:t>Chemical Shifts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>
            <a:lum bright="-51000" contrast="66000"/>
          </a:blip>
          <a:srcRect/>
          <a:stretch>
            <a:fillRect/>
          </a:stretch>
        </p:blipFill>
        <p:spPr bwMode="auto">
          <a:xfrm>
            <a:off x="590550" y="1462089"/>
            <a:ext cx="8340476" cy="519640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14344"/>
            <a:ext cx="8229600" cy="715962"/>
          </a:xfrm>
        </p:spPr>
        <p:txBody>
          <a:bodyPr>
            <a:noAutofit/>
          </a:bodyPr>
          <a:lstStyle/>
          <a:p>
            <a:pPr algn="ctr"/>
            <a:r>
              <a:rPr lang="en-US" sz="2800" b="1" baseline="30000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H NMR spectra of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biofluids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and cell extracts can be incredibly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complex!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+mn-lt"/>
              </a:rPr>
            </a:br>
            <a:r>
              <a:rPr lang="en-US" sz="2800" b="1" dirty="0">
                <a:solidFill>
                  <a:srgbClr val="0000CC"/>
                </a:solidFill>
                <a:latin typeface="+mn-lt"/>
              </a:rPr>
              <a:t>950 MHz NMR spectrum of </a:t>
            </a:r>
            <a:r>
              <a:rPr lang="en-US" sz="2800" b="1" dirty="0" smtClean="0">
                <a:solidFill>
                  <a:srgbClr val="0000CC"/>
                </a:solidFill>
                <a:latin typeface="+mn-lt"/>
              </a:rPr>
              <a:t>urine </a:t>
            </a:r>
            <a:endParaRPr lang="en-US" sz="2800" b="1" dirty="0">
              <a:solidFill>
                <a:srgbClr val="0000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0744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2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Metabolic Profiling Methods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685802"/>
            <a:ext cx="906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00CC"/>
                </a:solidFill>
              </a:rPr>
              <a:t>Main Analytical Techniques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2" y="12192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Nuclear Magnetic Resonance (NMR) Spectroscopy</a:t>
            </a:r>
            <a:endParaRPr lang="en-US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" t="679" r="8661" b="3517"/>
          <a:stretch>
            <a:fillRect/>
          </a:stretch>
        </p:blipFill>
        <p:spPr bwMode="auto">
          <a:xfrm>
            <a:off x="-4766" y="1524002"/>
            <a:ext cx="4472049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981575" y="2187165"/>
            <a:ext cx="3924300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000" dirty="0"/>
              <a:t>Use of HSQC spectroscopy for analysis of common metabolites. In 1D spectra, overlapped signals hamper identification of individual metabolites, whereas in 2D correlation, spots are easily visible. </a:t>
            </a:r>
          </a:p>
          <a:p>
            <a:endParaRPr lang="en-US" sz="800" dirty="0"/>
          </a:p>
          <a:p>
            <a:r>
              <a:rPr lang="en-US" sz="2000" dirty="0"/>
              <a:t>(</a:t>
            </a:r>
            <a:r>
              <a:rPr lang="en-US" sz="2000" b="1" dirty="0"/>
              <a:t>a</a:t>
            </a:r>
            <a:r>
              <a:rPr lang="en-US" sz="2000" dirty="0"/>
              <a:t>) 1D </a:t>
            </a:r>
            <a:r>
              <a:rPr lang="en-US" sz="2000" baseline="30000" dirty="0"/>
              <a:t>1</a:t>
            </a:r>
            <a:r>
              <a:rPr lang="en-US" sz="2000" dirty="0"/>
              <a:t>H NMR spectrum of an </a:t>
            </a:r>
            <a:r>
              <a:rPr lang="en-US" sz="2000" dirty="0" err="1"/>
              <a:t>equimolar</a:t>
            </a:r>
            <a:r>
              <a:rPr lang="en-US" sz="2000" dirty="0"/>
              <a:t> mixture of the 26 standards. </a:t>
            </a:r>
          </a:p>
          <a:p>
            <a:endParaRPr lang="en-US" sz="800" dirty="0"/>
          </a:p>
          <a:p>
            <a:r>
              <a:rPr lang="en-US" sz="2000" dirty="0"/>
              <a:t>(</a:t>
            </a:r>
            <a:r>
              <a:rPr lang="en-US" sz="2000" b="1" dirty="0"/>
              <a:t>b</a:t>
            </a:r>
            <a:r>
              <a:rPr lang="en-US" sz="2000" dirty="0"/>
              <a:t>) 2D </a:t>
            </a:r>
            <a:r>
              <a:rPr lang="en-US" sz="2000" baseline="30000" dirty="0"/>
              <a:t>1</a:t>
            </a:r>
            <a:r>
              <a:rPr lang="en-US" sz="2000" dirty="0"/>
              <a:t>H–</a:t>
            </a:r>
            <a:r>
              <a:rPr lang="en-US" sz="2000" baseline="30000" dirty="0"/>
              <a:t>13</a:t>
            </a:r>
            <a:r>
              <a:rPr lang="en-US" sz="2000" dirty="0"/>
              <a:t>C HSQC NMR spectra of the same synthetic mixture (red) overlaid onto a spectrum of aqueous whole-plant extract from </a:t>
            </a:r>
            <a:r>
              <a:rPr lang="en-US" sz="2000" i="1" dirty="0"/>
              <a:t>Arabidopsis </a:t>
            </a:r>
            <a:r>
              <a:rPr lang="en-US" sz="2000" dirty="0"/>
              <a:t>(blue).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1574" y="1414093"/>
            <a:ext cx="4162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HSQC used to select for protons directly bonded to </a:t>
            </a:r>
            <a:r>
              <a:rPr lang="en-US" sz="2400" b="1" baseline="30000" dirty="0"/>
              <a:t>13</a:t>
            </a:r>
            <a:r>
              <a:rPr lang="en-US" sz="2400" b="1" dirty="0"/>
              <a:t>C.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12224" y="6413589"/>
            <a:ext cx="1752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PMID: 21435731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9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lum bright="-16000" contrast="38000"/>
          </a:blip>
          <a:srcRect/>
          <a:stretch>
            <a:fillRect/>
          </a:stretch>
        </p:blipFill>
        <p:spPr bwMode="auto">
          <a:xfrm>
            <a:off x="-3850" y="120712"/>
            <a:ext cx="4972050" cy="667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6" descr="DSCN01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395" y="381389"/>
            <a:ext cx="2160587" cy="16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57739" y="2128964"/>
            <a:ext cx="421481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</a:rPr>
              <a:t>Note</a:t>
            </a:r>
            <a:r>
              <a:rPr lang="en-US" b="1" dirty="0">
                <a:solidFill>
                  <a:srgbClr val="0000CC"/>
                </a:solidFill>
              </a:rPr>
              <a:t>: </a:t>
            </a:r>
          </a:p>
          <a:p>
            <a:r>
              <a:rPr lang="en-US" sz="2000" b="1" dirty="0"/>
              <a:t>(a) It is typical to add some deuterated solvent </a:t>
            </a:r>
            <a:r>
              <a:rPr lang="en-US" sz="2000" b="1" dirty="0" smtClean="0"/>
              <a:t>(</a:t>
            </a:r>
            <a:r>
              <a:rPr lang="en-US" sz="2000" b="1" dirty="0"/>
              <a:t>e.g., 5% D</a:t>
            </a:r>
            <a:r>
              <a:rPr lang="en-US" sz="2000" b="1" baseline="-25000" dirty="0"/>
              <a:t>2</a:t>
            </a:r>
            <a:r>
              <a:rPr lang="en-US" sz="2000" b="1" dirty="0"/>
              <a:t>O) to the solution for Field-frequency lock, </a:t>
            </a:r>
            <a:r>
              <a:rPr lang="en-US" sz="2000" b="1" dirty="0" smtClean="0"/>
              <a:t>to compensate </a:t>
            </a:r>
            <a:r>
              <a:rPr lang="en-US" sz="2000" b="1" dirty="0"/>
              <a:t>for the slow field drift of the magnet. </a:t>
            </a:r>
            <a:r>
              <a:rPr lang="en-US" sz="2000" b="1" dirty="0" smtClean="0"/>
              <a:t>Often</a:t>
            </a:r>
            <a:r>
              <a:rPr lang="en-US" sz="2000" b="1" dirty="0"/>
              <a:t>, extracts of tissues (e.g., PCA extracts) are dissolved </a:t>
            </a:r>
            <a:r>
              <a:rPr lang="en-US" sz="2000" b="1" dirty="0" smtClean="0"/>
              <a:t>in </a:t>
            </a:r>
            <a:r>
              <a:rPr lang="en-US" sz="2000" b="1" dirty="0"/>
              <a:t>D</a:t>
            </a:r>
            <a:r>
              <a:rPr lang="en-US" sz="2000" b="1" baseline="-25000" dirty="0"/>
              <a:t>2</a:t>
            </a:r>
            <a:r>
              <a:rPr lang="en-US" sz="2000" b="1" dirty="0"/>
              <a:t>O to record CH proton NMR Signals.</a:t>
            </a:r>
          </a:p>
          <a:p>
            <a:endParaRPr lang="en-US" sz="800" b="1" dirty="0"/>
          </a:p>
          <a:p>
            <a:r>
              <a:rPr lang="en-US" sz="2000" b="1" dirty="0"/>
              <a:t>(b) Since some metabolites have pH-sensitive chemical </a:t>
            </a:r>
            <a:r>
              <a:rPr lang="en-US" sz="2000" b="1" dirty="0" smtClean="0"/>
              <a:t>shifts, it </a:t>
            </a:r>
            <a:r>
              <a:rPr lang="en-US" sz="2000" b="1" dirty="0"/>
              <a:t>is critical to record all NMR spectra at same pH (e.g., pH 7). </a:t>
            </a:r>
          </a:p>
        </p:txBody>
      </p:sp>
    </p:spTree>
    <p:extLst>
      <p:ext uri="{BB962C8B-B14F-4D97-AF65-F5344CB8AC3E}">
        <p14:creationId xmlns:p14="http://schemas.microsoft.com/office/powerpoint/2010/main" val="20679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43999"/>
            <a:ext cx="8763000" cy="240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96219" y="2850658"/>
            <a:ext cx="1408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 III HD 600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8077" y="2913123"/>
            <a:ext cx="1408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 III HD 850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75840" y="2913123"/>
            <a:ext cx="1408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 III HD 500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5194" y="3385106"/>
            <a:ext cx="40260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Central Alabama 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High-Field NMR Facility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UAB </a:t>
            </a:r>
          </a:p>
          <a:p>
            <a:pPr algn="ctr"/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Contact: 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Dr. Ronald Shin</a:t>
            </a:r>
          </a:p>
          <a:p>
            <a:pPr algn="ctr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Ext: 4-5696</a:t>
            </a:r>
          </a:p>
          <a:p>
            <a:pPr algn="ctr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E-mail:  shinr@uab.edu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40898" y="6443836"/>
            <a:ext cx="1011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 II 700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556481" y="4047362"/>
            <a:ext cx="298026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2" y="3498413"/>
            <a:ext cx="290816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803191" y="6259170"/>
            <a:ext cx="1408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 III HD 850</a:t>
            </a:r>
          </a:p>
        </p:txBody>
      </p:sp>
    </p:spTree>
    <p:extLst>
      <p:ext uri="{BB962C8B-B14F-4D97-AF65-F5344CB8AC3E}">
        <p14:creationId xmlns:p14="http://schemas.microsoft.com/office/powerpoint/2010/main" val="15917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mg.sparknotes.com/figures/9/9005bd81e1ce84d70031e984a922c7d4/Electromagnetic_Spectr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1"/>
            <a:ext cx="7185852" cy="3886894"/>
          </a:xfrm>
          <a:prstGeom prst="rect">
            <a:avLst/>
          </a:prstGeom>
          <a:noFill/>
        </p:spPr>
      </p:pic>
      <p:sp>
        <p:nvSpPr>
          <p:cNvPr id="3" name="Text Box 41"/>
          <p:cNvSpPr txBox="1">
            <a:spLocks noChangeArrowheads="1"/>
          </p:cNvSpPr>
          <p:nvPr/>
        </p:nvSpPr>
        <p:spPr bwMode="auto">
          <a:xfrm>
            <a:off x="628650" y="457200"/>
            <a:ext cx="7014402" cy="1061829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600" b="1" dirty="0">
                <a:solidFill>
                  <a:srgbClr val="FF0000"/>
                </a:solidFill>
              </a:rPr>
              <a:t>NMR Spectroscopy</a:t>
            </a:r>
          </a:p>
          <a:p>
            <a:pPr algn="ctr">
              <a:spcBef>
                <a:spcPct val="50000"/>
              </a:spcBef>
            </a:pPr>
            <a:r>
              <a:rPr lang="en-US" altLang="zh-TW" dirty="0">
                <a:solidFill>
                  <a:srgbClr val="000099"/>
                </a:solidFill>
                <a:latin typeface="Comic Sans MS" pitchFamily="66" charset="0"/>
              </a:rPr>
              <a:t>Where is </a:t>
            </a:r>
            <a:r>
              <a:rPr lang="en-US" altLang="zh-TW" dirty="0" smtClean="0">
                <a:solidFill>
                  <a:srgbClr val="000099"/>
                </a:solidFill>
                <a:latin typeface="Comic Sans MS" pitchFamily="66" charset="0"/>
              </a:rPr>
              <a:t>it in the spectrum? </a:t>
            </a:r>
            <a:endParaRPr lang="en-US" altLang="zh-TW" b="1" dirty="0"/>
          </a:p>
        </p:txBody>
      </p:sp>
      <p:sp>
        <p:nvSpPr>
          <p:cNvPr id="4" name="Left Brace 3"/>
          <p:cNvSpPr/>
          <p:nvPr/>
        </p:nvSpPr>
        <p:spPr>
          <a:xfrm rot="5400000">
            <a:off x="2057401" y="3810003"/>
            <a:ext cx="304801" cy="7620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362200" y="1676400"/>
            <a:ext cx="1143000" cy="2286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06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31" y="1716375"/>
            <a:ext cx="885918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Advantages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Quantitative </a:t>
            </a:r>
            <a:r>
              <a:rPr lang="en-US" sz="2400" dirty="0"/>
              <a:t>estimate of concentration of </a:t>
            </a:r>
            <a:r>
              <a:rPr lang="en-US" sz="2400" dirty="0" smtClean="0"/>
              <a:t>metabolites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Highly Reproducible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Detects </a:t>
            </a:r>
            <a:r>
              <a:rPr lang="en-US" sz="2400" dirty="0"/>
              <a:t>all metabolites </a:t>
            </a:r>
            <a:r>
              <a:rPr lang="en-US" sz="2400" dirty="0" smtClean="0"/>
              <a:t>simultaneously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Nondestructive</a:t>
            </a:r>
            <a:r>
              <a:rPr lang="en-US" sz="2400" dirty="0"/>
              <a:t>. You can recover the sample completely </a:t>
            </a:r>
            <a:r>
              <a:rPr lang="en-US" sz="2400" dirty="0" smtClean="0"/>
              <a:t>(</a:t>
            </a:r>
            <a:r>
              <a:rPr lang="en-US" sz="2400" dirty="0"/>
              <a:t>and use it for MS Metabolomics</a:t>
            </a:r>
            <a:r>
              <a:rPr lang="en-US" sz="2400" dirty="0" smtClean="0"/>
              <a:t>)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Minimal </a:t>
            </a:r>
            <a:r>
              <a:rPr lang="en-US" sz="2400" dirty="0"/>
              <a:t>sample preparation and no need for </a:t>
            </a:r>
            <a:r>
              <a:rPr lang="en-US" sz="2400" dirty="0" err="1" smtClean="0"/>
              <a:t>derivatization</a:t>
            </a:r>
            <a:endParaRPr lang="en-US" sz="2400" dirty="0"/>
          </a:p>
          <a:p>
            <a:endParaRPr lang="en-US" dirty="0"/>
          </a:p>
          <a:p>
            <a:r>
              <a:rPr lang="en-US" sz="2800" b="1" dirty="0"/>
              <a:t>Disadvantages</a:t>
            </a:r>
            <a:r>
              <a:rPr lang="en-US" sz="2800" b="1" dirty="0" smtClean="0"/>
              <a:t>:</a:t>
            </a:r>
            <a:endParaRPr lang="en-US" sz="28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Sensitivity </a:t>
            </a:r>
            <a:r>
              <a:rPr lang="en-US" sz="2400" dirty="0"/>
              <a:t>(</a:t>
            </a:r>
            <a:r>
              <a:rPr lang="en-US" sz="2400" dirty="0" err="1"/>
              <a:t>micromolar</a:t>
            </a:r>
            <a:r>
              <a:rPr lang="en-US" sz="2400" dirty="0"/>
              <a:t> to </a:t>
            </a:r>
            <a:r>
              <a:rPr lang="en-US" sz="2400" dirty="0" err="1"/>
              <a:t>millimolar</a:t>
            </a:r>
            <a:r>
              <a:rPr lang="en-US" sz="2400" dirty="0"/>
              <a:t> concentration range</a:t>
            </a:r>
            <a:r>
              <a:rPr lang="en-US" sz="2400" dirty="0" smtClean="0"/>
              <a:t>).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NMR </a:t>
            </a:r>
            <a:r>
              <a:rPr lang="en-US" sz="2400" dirty="0"/>
              <a:t>spectra are complex (signals from different metabolites can overlap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  <a:latin typeface="+mn-lt"/>
              </a:rPr>
              <a:t>NMR Metabolomics 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750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4648202" y="381000"/>
            <a:ext cx="4495799" cy="928816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marL="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1" charset="0"/>
                <a:cs typeface="Arial" charset="0"/>
              </a:defRPr>
            </a:lvl9pPr>
          </a:lstStyle>
          <a:p>
            <a:r>
              <a:rPr lang="en-US" kern="0" dirty="0"/>
              <a:t/>
            </a:r>
            <a:br>
              <a:rPr lang="en-US" kern="0" dirty="0"/>
            </a:br>
            <a:r>
              <a:rPr lang="en-US" dirty="0"/>
              <a:t>NMR Magnet and the probe</a:t>
            </a:r>
            <a:r>
              <a:rPr lang="en-US" kern="0" dirty="0"/>
              <a:t/>
            </a:r>
            <a:br>
              <a:rPr lang="en-US" kern="0" dirty="0"/>
            </a:br>
            <a:r>
              <a:rPr lang="en-US" kern="0" dirty="0"/>
              <a:t> 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47750"/>
            <a:ext cx="34671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2" y="1549400"/>
            <a:ext cx="21431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39000" y="2133602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is positioned on the probe using a spinner.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6474025"/>
            <a:ext cx="4648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AVANCE Beginners User Guide 004 (</a:t>
            </a:r>
            <a:r>
              <a:rPr lang="en-US" sz="1400" dirty="0" err="1"/>
              <a:t>Bruker</a:t>
            </a:r>
            <a:r>
              <a:rPr lang="en-US" sz="1400" dirty="0"/>
              <a:t>, Germany)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2" y="3886202"/>
            <a:ext cx="2157413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5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2" y="1925369"/>
            <a:ext cx="441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Bruker-Biospin</a:t>
            </a:r>
            <a:r>
              <a:rPr lang="en-US" sz="2000" b="1" dirty="0"/>
              <a:t> </a:t>
            </a:r>
            <a:r>
              <a:rPr lang="en-US" sz="2000" b="1" dirty="0" err="1"/>
              <a:t>Avance</a:t>
            </a:r>
            <a:r>
              <a:rPr lang="en-US" sz="2000" b="1" dirty="0"/>
              <a:t> III HD</a:t>
            </a:r>
          </a:p>
          <a:p>
            <a:pPr algn="ctr"/>
            <a:r>
              <a:rPr lang="en-US" sz="2000" b="1" dirty="0"/>
              <a:t>600 MHz NMR Spectrometer with </a:t>
            </a:r>
          </a:p>
          <a:p>
            <a:pPr algn="ctr"/>
            <a:r>
              <a:rPr lang="en-US" sz="2000" b="1" dirty="0"/>
              <a:t>TCI-</a:t>
            </a:r>
            <a:r>
              <a:rPr lang="en-US" sz="2000" b="1" dirty="0" err="1"/>
              <a:t>CryoProbe</a:t>
            </a:r>
            <a:r>
              <a:rPr lang="en-US" sz="2000" b="1" dirty="0"/>
              <a:t> and Sample Case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Central Alabama High-Field NMR Facility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" contras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2" y="152400"/>
            <a:ext cx="3595557" cy="577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24101" y="6079292"/>
            <a:ext cx="5091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Bruker-Biospin</a:t>
            </a:r>
            <a:r>
              <a:rPr lang="en-US" sz="2000" b="1" dirty="0"/>
              <a:t> </a:t>
            </a:r>
            <a:r>
              <a:rPr lang="en-US" sz="2000" b="1" dirty="0" err="1"/>
              <a:t>Avance</a:t>
            </a:r>
            <a:r>
              <a:rPr lang="en-US" sz="2000" b="1" dirty="0"/>
              <a:t> III 600 MHz NMR system with </a:t>
            </a:r>
            <a:r>
              <a:rPr lang="en-US" sz="2000" b="1" dirty="0" smtClean="0"/>
              <a:t>TCI </a:t>
            </a:r>
            <a:r>
              <a:rPr lang="en-US" sz="2000" b="1" dirty="0" err="1"/>
              <a:t>CryoProbe</a:t>
            </a:r>
            <a:r>
              <a:rPr lang="en-US" sz="2000" b="1" dirty="0"/>
              <a:t> and Sample Case</a:t>
            </a:r>
          </a:p>
        </p:txBody>
      </p:sp>
    </p:spTree>
    <p:extLst>
      <p:ext uri="{BB962C8B-B14F-4D97-AF65-F5344CB8AC3E}">
        <p14:creationId xmlns:p14="http://schemas.microsoft.com/office/powerpoint/2010/main" val="19315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F95F-1C20-438D-A805-E26D6A34D4B5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-180975" y="16002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31075" name="Object 3"/>
          <p:cNvGraphicFramePr>
            <a:graphicFrameLocks noChangeAspect="1"/>
          </p:cNvGraphicFramePr>
          <p:nvPr/>
        </p:nvGraphicFramePr>
        <p:xfrm>
          <a:off x="990600" y="0"/>
          <a:ext cx="6553200" cy="6835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文件" r:id="rId3" imgW="6883285" imgH="9525166" progId="Word.Document.8">
                  <p:embed/>
                </p:oleObj>
              </mc:Choice>
              <mc:Fallback>
                <p:oleObj name="文件" r:id="rId3" imgW="6883285" imgH="952516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0"/>
                        <a:ext cx="6553200" cy="68355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>
            <a:off x="381000" y="2590802"/>
            <a:ext cx="457200" cy="4571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99329" y="4144202"/>
            <a:ext cx="457200" cy="4571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1" y="6113049"/>
            <a:ext cx="475529" cy="8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8" name="Picture 6" descr="f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973822"/>
            <a:ext cx="3810000" cy="1774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59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4076700"/>
            <a:ext cx="2952750" cy="2052638"/>
          </a:xfrm>
          <a:noFill/>
          <a:ln/>
        </p:spPr>
      </p:pic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7E39B-86BF-428D-9A08-C69B0B9E85D7}" type="slidenum">
              <a:rPr lang="en-US" altLang="zh-TW"/>
              <a:pPr/>
              <a:t>7</a:t>
            </a:fld>
            <a:endParaRPr lang="en-US" altLang="zh-TW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4" b="5190"/>
          <a:stretch>
            <a:fillRect/>
          </a:stretch>
        </p:blipFill>
        <p:spPr bwMode="auto">
          <a:xfrm>
            <a:off x="4787900" y="3860802"/>
            <a:ext cx="3887788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468315" y="765177"/>
            <a:ext cx="82835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en-US" altLang="zh-TW" sz="1600" dirty="0">
                <a:latin typeface="Comic Sans MS" pitchFamily="66" charset="0"/>
              </a:rPr>
              <a:t> A </a:t>
            </a:r>
            <a:r>
              <a:rPr lang="el-GR" altLang="zh-TW" sz="1600" dirty="0">
                <a:latin typeface="Comic Sans MS" pitchFamily="66" charset="0"/>
              </a:rPr>
              <a:t>π</a:t>
            </a:r>
            <a:r>
              <a:rPr lang="en-US" altLang="zh-TW" sz="1600" dirty="0">
                <a:latin typeface="Comic Sans MS" pitchFamily="66" charset="0"/>
              </a:rPr>
              <a:t>/2 </a:t>
            </a:r>
            <a:r>
              <a:rPr lang="en-US" altLang="zh-TW" sz="1600" dirty="0" err="1">
                <a:latin typeface="Comic Sans MS" pitchFamily="66" charset="0"/>
              </a:rPr>
              <a:t>rf</a:t>
            </a:r>
            <a:r>
              <a:rPr lang="en-US" altLang="zh-TW" sz="1600" dirty="0">
                <a:latin typeface="Comic Sans MS" pitchFamily="66" charset="0"/>
              </a:rPr>
              <a:t> pulse is applied to cause transitions. The resulting signal (called FID (free induction decay)) is then </a:t>
            </a:r>
            <a:r>
              <a:rPr lang="en-US" altLang="zh-TW" sz="1600" dirty="0">
                <a:solidFill>
                  <a:srgbClr val="008000"/>
                </a:solidFill>
                <a:latin typeface="Comic Sans MS" pitchFamily="66" charset="0"/>
              </a:rPr>
              <a:t>Fourier transformed</a:t>
            </a:r>
            <a:r>
              <a:rPr lang="en-US" altLang="zh-TW" sz="1600" dirty="0">
                <a:latin typeface="Comic Sans MS" pitchFamily="66" charset="0"/>
              </a:rPr>
              <a:t> to frequency domain to obtain  the NMR spectrum for each different nuclei.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5867400" y="5876927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frequency (Hz)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638959" y="212727"/>
            <a:ext cx="56849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400" b="1" u="sng" smtClean="0">
                <a:solidFill>
                  <a:srgbClr val="FF0000"/>
                </a:solidFill>
              </a:rPr>
              <a:t>NMR </a:t>
            </a:r>
            <a:r>
              <a:rPr lang="en-US" altLang="zh-TW" sz="2400" b="1" u="sng" dirty="0">
                <a:solidFill>
                  <a:srgbClr val="FF0000"/>
                </a:solidFill>
              </a:rPr>
              <a:t>Data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Collection and Initial Processing</a:t>
            </a:r>
            <a:r>
              <a:rPr lang="en-US" altLang="zh-TW" sz="2400" dirty="0" smtClean="0">
                <a:solidFill>
                  <a:srgbClr val="FF0000"/>
                </a:solidFill>
              </a:rPr>
              <a:t> </a:t>
            </a:r>
            <a:endParaRPr lang="en-US" altLang="zh-TW" sz="2400" dirty="0">
              <a:solidFill>
                <a:srgbClr val="FF0000"/>
              </a:solidFill>
            </a:endParaRP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1619250" y="5734052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/>
              <a:t>Time (sec)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265962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_________________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09800" y="2278620"/>
            <a:ext cx="152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57402" y="1821420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π/2 </a:t>
            </a:r>
          </a:p>
        </p:txBody>
      </p:sp>
    </p:spTree>
    <p:extLst>
      <p:ext uri="{BB962C8B-B14F-4D97-AF65-F5344CB8AC3E}">
        <p14:creationId xmlns:p14="http://schemas.microsoft.com/office/powerpoint/2010/main" val="6904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EC02F-4566-4F01-80E5-BE3464B16784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81000" y="228602"/>
            <a:ext cx="845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altLang="en-US" b="1"/>
          </a:p>
        </p:txBody>
      </p:sp>
      <p:grpSp>
        <p:nvGrpSpPr>
          <p:cNvPr id="54275" name="Group 3"/>
          <p:cNvGrpSpPr>
            <a:grpSpLocks/>
          </p:cNvGrpSpPr>
          <p:nvPr/>
        </p:nvGrpSpPr>
        <p:grpSpPr bwMode="auto">
          <a:xfrm>
            <a:off x="2514602" y="533401"/>
            <a:ext cx="3698875" cy="1963739"/>
            <a:chOff x="533" y="2444"/>
            <a:chExt cx="3386" cy="2023"/>
          </a:xfrm>
        </p:grpSpPr>
        <p:sp>
          <p:nvSpPr>
            <p:cNvPr id="54276" name="AutoShape 4"/>
            <p:cNvSpPr>
              <a:spLocks noChangeArrowheads="1"/>
            </p:cNvSpPr>
            <p:nvPr/>
          </p:nvSpPr>
          <p:spPr bwMode="auto">
            <a:xfrm>
              <a:off x="2112" y="3225"/>
              <a:ext cx="96" cy="672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7" name="AutoShape 5"/>
            <p:cNvSpPr>
              <a:spLocks noChangeArrowheads="1"/>
            </p:cNvSpPr>
            <p:nvPr/>
          </p:nvSpPr>
          <p:spPr bwMode="auto">
            <a:xfrm>
              <a:off x="2688" y="2601"/>
              <a:ext cx="96" cy="1296"/>
            </a:xfrm>
            <a:prstGeom prst="triangle">
              <a:avLst>
                <a:gd name="adj" fmla="val 58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8" name="AutoShape 6"/>
            <p:cNvSpPr>
              <a:spLocks noChangeArrowheads="1"/>
            </p:cNvSpPr>
            <p:nvPr/>
          </p:nvSpPr>
          <p:spPr bwMode="auto">
            <a:xfrm>
              <a:off x="1488" y="3513"/>
              <a:ext cx="96" cy="384"/>
            </a:xfrm>
            <a:prstGeom prst="triangle">
              <a:avLst>
                <a:gd name="adj" fmla="val 50000"/>
              </a:avLst>
            </a:prstGeom>
            <a:solidFill>
              <a:srgbClr val="00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9" name="Line 7"/>
            <p:cNvSpPr>
              <a:spLocks noChangeShapeType="1"/>
            </p:cNvSpPr>
            <p:nvPr/>
          </p:nvSpPr>
          <p:spPr bwMode="auto">
            <a:xfrm>
              <a:off x="1056" y="3897"/>
              <a:ext cx="22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0" name="Text Box 8"/>
            <p:cNvSpPr txBox="1">
              <a:spLocks noChangeArrowheads="1"/>
            </p:cNvSpPr>
            <p:nvPr/>
          </p:nvSpPr>
          <p:spPr bwMode="auto">
            <a:xfrm>
              <a:off x="882" y="2444"/>
              <a:ext cx="1516" cy="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b="1" dirty="0">
                  <a:solidFill>
                    <a:srgbClr val="000066"/>
                  </a:solidFill>
                  <a:latin typeface="Arial" pitchFamily="34" charset="0"/>
                </a:rPr>
                <a:t>H</a:t>
              </a:r>
              <a:r>
                <a:rPr lang="en-US" altLang="en-US" sz="2000" b="1" dirty="0">
                  <a:latin typeface="Arial" pitchFamily="34" charset="0"/>
                </a:rPr>
                <a:t>O</a:t>
              </a:r>
              <a:r>
                <a:rPr lang="en-US" altLang="en-US" b="1" dirty="0">
                  <a:latin typeface="Arial" pitchFamily="34" charset="0"/>
                </a:rPr>
                <a:t>-</a:t>
              </a:r>
              <a:r>
                <a:rPr lang="en-US" altLang="en-US" sz="2000" b="1" dirty="0">
                  <a:latin typeface="Arial" pitchFamily="34" charset="0"/>
                </a:rPr>
                <a:t>C</a:t>
              </a:r>
              <a:r>
                <a:rPr lang="en-US" altLang="en-US" sz="2000" b="1" dirty="0">
                  <a:solidFill>
                    <a:srgbClr val="FF9900"/>
                  </a:solidFill>
                  <a:latin typeface="Arial" pitchFamily="34" charset="0"/>
                </a:rPr>
                <a:t>H</a:t>
              </a:r>
              <a:r>
                <a:rPr lang="en-US" altLang="en-US" sz="2000" b="1" baseline="-25000" dirty="0">
                  <a:solidFill>
                    <a:srgbClr val="FF9900"/>
                  </a:solidFill>
                  <a:latin typeface="Arial" pitchFamily="34" charset="0"/>
                </a:rPr>
                <a:t>2</a:t>
              </a:r>
              <a:r>
                <a:rPr lang="en-US" altLang="en-US" b="1" dirty="0">
                  <a:latin typeface="Arial" pitchFamily="34" charset="0"/>
                </a:rPr>
                <a:t>-</a:t>
              </a:r>
              <a:r>
                <a:rPr lang="en-US" altLang="en-US" sz="2000" b="1" dirty="0">
                  <a:latin typeface="Arial" pitchFamily="34" charset="0"/>
                </a:rPr>
                <a:t>C</a:t>
              </a:r>
              <a:r>
                <a:rPr lang="en-US" altLang="en-US" sz="2000" b="1" dirty="0">
                  <a:solidFill>
                    <a:srgbClr val="FF0000"/>
                  </a:solidFill>
                  <a:latin typeface="Arial" pitchFamily="34" charset="0"/>
                </a:rPr>
                <a:t>H</a:t>
              </a:r>
              <a:r>
                <a:rPr lang="en-US" altLang="en-US" sz="2000" b="1" baseline="-25000" dirty="0">
                  <a:solidFill>
                    <a:srgbClr val="FF0000"/>
                  </a:solidFill>
                  <a:latin typeface="Arial" pitchFamily="34" charset="0"/>
                </a:rPr>
                <a:t>3</a:t>
              </a:r>
              <a:endParaRPr lang="en-US" altLang="en-US" sz="2000" b="1" dirty="0">
                <a:latin typeface="Arial" pitchFamily="34" charset="0"/>
              </a:endParaRPr>
            </a:p>
          </p:txBody>
        </p:sp>
        <p:sp>
          <p:nvSpPr>
            <p:cNvPr id="54281" name="Line 9"/>
            <p:cNvSpPr>
              <a:spLocks noChangeShapeType="1"/>
            </p:cNvSpPr>
            <p:nvPr/>
          </p:nvSpPr>
          <p:spPr bwMode="auto">
            <a:xfrm>
              <a:off x="1152" y="3897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2" name="Line 10"/>
            <p:cNvSpPr>
              <a:spLocks noChangeShapeType="1"/>
            </p:cNvSpPr>
            <p:nvPr/>
          </p:nvSpPr>
          <p:spPr bwMode="auto">
            <a:xfrm>
              <a:off x="1248" y="3897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3" name="Line 11"/>
            <p:cNvSpPr>
              <a:spLocks noChangeShapeType="1"/>
            </p:cNvSpPr>
            <p:nvPr/>
          </p:nvSpPr>
          <p:spPr bwMode="auto">
            <a:xfrm>
              <a:off x="1344" y="3897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4" name="Line 12"/>
            <p:cNvSpPr>
              <a:spLocks noChangeShapeType="1"/>
            </p:cNvSpPr>
            <p:nvPr/>
          </p:nvSpPr>
          <p:spPr bwMode="auto">
            <a:xfrm>
              <a:off x="1440" y="3897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5" name="Line 13"/>
            <p:cNvSpPr>
              <a:spLocks noChangeShapeType="1"/>
            </p:cNvSpPr>
            <p:nvPr/>
          </p:nvSpPr>
          <p:spPr bwMode="auto">
            <a:xfrm>
              <a:off x="1536" y="3897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6" name="Line 14"/>
            <p:cNvSpPr>
              <a:spLocks noChangeShapeType="1"/>
            </p:cNvSpPr>
            <p:nvPr/>
          </p:nvSpPr>
          <p:spPr bwMode="auto">
            <a:xfrm>
              <a:off x="1632" y="3897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7" name="Line 15"/>
            <p:cNvSpPr>
              <a:spLocks noChangeShapeType="1"/>
            </p:cNvSpPr>
            <p:nvPr/>
          </p:nvSpPr>
          <p:spPr bwMode="auto">
            <a:xfrm>
              <a:off x="1728" y="3897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8" name="Line 16"/>
            <p:cNvSpPr>
              <a:spLocks noChangeShapeType="1"/>
            </p:cNvSpPr>
            <p:nvPr/>
          </p:nvSpPr>
          <p:spPr bwMode="auto">
            <a:xfrm>
              <a:off x="1824" y="3897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9" name="Line 17"/>
            <p:cNvSpPr>
              <a:spLocks noChangeShapeType="1"/>
            </p:cNvSpPr>
            <p:nvPr/>
          </p:nvSpPr>
          <p:spPr bwMode="auto">
            <a:xfrm>
              <a:off x="1920" y="3897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0" name="Line 18"/>
            <p:cNvSpPr>
              <a:spLocks noChangeShapeType="1"/>
            </p:cNvSpPr>
            <p:nvPr/>
          </p:nvSpPr>
          <p:spPr bwMode="auto">
            <a:xfrm>
              <a:off x="2016" y="3897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1" name="Line 19"/>
            <p:cNvSpPr>
              <a:spLocks noChangeShapeType="1"/>
            </p:cNvSpPr>
            <p:nvPr/>
          </p:nvSpPr>
          <p:spPr bwMode="auto">
            <a:xfrm>
              <a:off x="2112" y="3897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2" name="Line 20"/>
            <p:cNvSpPr>
              <a:spLocks noChangeShapeType="1"/>
            </p:cNvSpPr>
            <p:nvPr/>
          </p:nvSpPr>
          <p:spPr bwMode="auto">
            <a:xfrm>
              <a:off x="2208" y="3897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3" name="Line 21"/>
            <p:cNvSpPr>
              <a:spLocks noChangeShapeType="1"/>
            </p:cNvSpPr>
            <p:nvPr/>
          </p:nvSpPr>
          <p:spPr bwMode="auto">
            <a:xfrm>
              <a:off x="2304" y="3897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4" name="Line 22"/>
            <p:cNvSpPr>
              <a:spLocks noChangeShapeType="1"/>
            </p:cNvSpPr>
            <p:nvPr/>
          </p:nvSpPr>
          <p:spPr bwMode="auto">
            <a:xfrm>
              <a:off x="2400" y="3897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5" name="Line 23"/>
            <p:cNvSpPr>
              <a:spLocks noChangeShapeType="1"/>
            </p:cNvSpPr>
            <p:nvPr/>
          </p:nvSpPr>
          <p:spPr bwMode="auto">
            <a:xfrm>
              <a:off x="2496" y="3897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6" name="Line 24"/>
            <p:cNvSpPr>
              <a:spLocks noChangeShapeType="1"/>
            </p:cNvSpPr>
            <p:nvPr/>
          </p:nvSpPr>
          <p:spPr bwMode="auto">
            <a:xfrm>
              <a:off x="2592" y="3897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7" name="Line 25"/>
            <p:cNvSpPr>
              <a:spLocks noChangeShapeType="1"/>
            </p:cNvSpPr>
            <p:nvPr/>
          </p:nvSpPr>
          <p:spPr bwMode="auto">
            <a:xfrm>
              <a:off x="2688" y="3897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8" name="Line 26"/>
            <p:cNvSpPr>
              <a:spLocks noChangeShapeType="1"/>
            </p:cNvSpPr>
            <p:nvPr/>
          </p:nvSpPr>
          <p:spPr bwMode="auto">
            <a:xfrm>
              <a:off x="2784" y="3897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9" name="Line 27"/>
            <p:cNvSpPr>
              <a:spLocks noChangeShapeType="1"/>
            </p:cNvSpPr>
            <p:nvPr/>
          </p:nvSpPr>
          <p:spPr bwMode="auto">
            <a:xfrm>
              <a:off x="2880" y="3897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0" name="Line 28"/>
            <p:cNvSpPr>
              <a:spLocks noChangeShapeType="1"/>
            </p:cNvSpPr>
            <p:nvPr/>
          </p:nvSpPr>
          <p:spPr bwMode="auto">
            <a:xfrm>
              <a:off x="2976" y="3897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1" name="Line 29"/>
            <p:cNvSpPr>
              <a:spLocks noChangeShapeType="1"/>
            </p:cNvSpPr>
            <p:nvPr/>
          </p:nvSpPr>
          <p:spPr bwMode="auto">
            <a:xfrm>
              <a:off x="3072" y="3897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2" name="Line 30"/>
            <p:cNvSpPr>
              <a:spLocks noChangeShapeType="1"/>
            </p:cNvSpPr>
            <p:nvPr/>
          </p:nvSpPr>
          <p:spPr bwMode="auto">
            <a:xfrm>
              <a:off x="3168" y="3897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3" name="Line 31"/>
            <p:cNvSpPr>
              <a:spLocks noChangeShapeType="1"/>
            </p:cNvSpPr>
            <p:nvPr/>
          </p:nvSpPr>
          <p:spPr bwMode="auto">
            <a:xfrm>
              <a:off x="3264" y="3897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4" name="Line 32"/>
            <p:cNvSpPr>
              <a:spLocks noChangeShapeType="1"/>
            </p:cNvSpPr>
            <p:nvPr/>
          </p:nvSpPr>
          <p:spPr bwMode="auto">
            <a:xfrm>
              <a:off x="1776" y="4089"/>
              <a:ext cx="912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5" name="Text Box 33"/>
            <p:cNvSpPr txBox="1">
              <a:spLocks noChangeArrowheads="1"/>
            </p:cNvSpPr>
            <p:nvPr/>
          </p:nvSpPr>
          <p:spPr bwMode="auto">
            <a:xfrm>
              <a:off x="2113" y="4090"/>
              <a:ext cx="398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rgbClr val="000066"/>
                  </a:solidFill>
                  <a:latin typeface="Symbol" pitchFamily="18" charset="2"/>
                </a:rPr>
                <a:t>w</a:t>
              </a:r>
              <a:r>
                <a:rPr lang="en-US" altLang="en-US" b="1" baseline="-25000">
                  <a:solidFill>
                    <a:srgbClr val="000066"/>
                  </a:solidFill>
                  <a:latin typeface="Arial" pitchFamily="34" charset="0"/>
                </a:rPr>
                <a:t>o</a:t>
              </a:r>
            </a:p>
          </p:txBody>
        </p:sp>
        <p:sp>
          <p:nvSpPr>
            <p:cNvPr id="54306" name="Text Box 34"/>
            <p:cNvSpPr txBox="1">
              <a:spLocks noChangeArrowheads="1"/>
            </p:cNvSpPr>
            <p:nvPr/>
          </p:nvSpPr>
          <p:spPr bwMode="auto">
            <a:xfrm>
              <a:off x="533" y="3659"/>
              <a:ext cx="596" cy="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000">
                  <a:solidFill>
                    <a:srgbClr val="000066"/>
                  </a:solidFill>
                  <a:latin typeface="Arial" pitchFamily="34" charset="0"/>
                </a:rPr>
                <a:t>low</a:t>
              </a:r>
            </a:p>
            <a:p>
              <a:pPr algn="ctr"/>
              <a:r>
                <a:rPr lang="en-US" altLang="en-US" sz="2000">
                  <a:solidFill>
                    <a:srgbClr val="000066"/>
                  </a:solidFill>
                  <a:latin typeface="Arial" pitchFamily="34" charset="0"/>
                </a:rPr>
                <a:t>field</a:t>
              </a:r>
            </a:p>
          </p:txBody>
        </p:sp>
        <p:sp>
          <p:nvSpPr>
            <p:cNvPr id="54307" name="Text Box 35"/>
            <p:cNvSpPr txBox="1">
              <a:spLocks noChangeArrowheads="1"/>
            </p:cNvSpPr>
            <p:nvPr/>
          </p:nvSpPr>
          <p:spPr bwMode="auto">
            <a:xfrm>
              <a:off x="3310" y="3658"/>
              <a:ext cx="609" cy="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000">
                  <a:solidFill>
                    <a:srgbClr val="000066"/>
                  </a:solidFill>
                  <a:latin typeface="Arial" pitchFamily="34" charset="0"/>
                </a:rPr>
                <a:t>high</a:t>
              </a:r>
            </a:p>
            <a:p>
              <a:pPr algn="ctr"/>
              <a:r>
                <a:rPr lang="en-US" altLang="en-US" sz="2000">
                  <a:solidFill>
                    <a:srgbClr val="000066"/>
                  </a:solidFill>
                  <a:latin typeface="Arial" pitchFamily="34" charset="0"/>
                </a:rPr>
                <a:t>field</a:t>
              </a:r>
            </a:p>
          </p:txBody>
        </p:sp>
      </p:grpSp>
      <p:pic>
        <p:nvPicPr>
          <p:cNvPr id="54310" name="Picture 38" descr="etoh2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2"/>
            <a:ext cx="4027488" cy="22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312" name="Text Box 40"/>
          <p:cNvSpPr txBox="1">
            <a:spLocks noChangeArrowheads="1"/>
          </p:cNvSpPr>
          <p:nvPr/>
        </p:nvSpPr>
        <p:spPr bwMode="auto">
          <a:xfrm>
            <a:off x="560439" y="5105402"/>
            <a:ext cx="7757651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/>
              <a:t>Notice that the intensity of peak is proportional to the number of </a:t>
            </a:r>
            <a:r>
              <a:rPr lang="en-US" altLang="zh-TW" sz="2000" b="1" dirty="0" smtClean="0"/>
              <a:t>H atoms.</a:t>
            </a:r>
            <a:endParaRPr lang="en-US" altLang="zh-TW" sz="2000" b="1" dirty="0"/>
          </a:p>
          <a:p>
            <a:pPr>
              <a:spcBef>
                <a:spcPct val="50000"/>
              </a:spcBef>
            </a:pPr>
            <a:r>
              <a:rPr lang="en-US" altLang="zh-TW" b="1" dirty="0"/>
              <a:t>Note:  We will discuss the fine structure in each peak in a later slide.</a:t>
            </a:r>
          </a:p>
          <a:p>
            <a:pPr>
              <a:spcBef>
                <a:spcPct val="50000"/>
              </a:spcBef>
            </a:pPr>
            <a:endParaRPr lang="en-US" altLang="zh-TW" sz="1600" b="1" dirty="0"/>
          </a:p>
        </p:txBody>
      </p:sp>
    </p:spTree>
    <p:extLst>
      <p:ext uri="{BB962C8B-B14F-4D97-AF65-F5344CB8AC3E}">
        <p14:creationId xmlns:p14="http://schemas.microsoft.com/office/powerpoint/2010/main" val="136829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527809"/>
            <a:ext cx="3923186" cy="401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1" y="4852224"/>
            <a:ext cx="8295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There are </a:t>
            </a:r>
            <a:r>
              <a:rPr lang="en-US" sz="2400" b="1" u="sng" dirty="0"/>
              <a:t>through-bond </a:t>
            </a:r>
            <a:r>
              <a:rPr lang="en-US" sz="2400" b="1" u="sng" baseline="30000" dirty="0"/>
              <a:t>1</a:t>
            </a:r>
            <a:r>
              <a:rPr lang="en-US" sz="2400" b="1" u="sng" dirty="0"/>
              <a:t>H-</a:t>
            </a:r>
            <a:r>
              <a:rPr lang="en-US" sz="2400" b="1" u="sng" baseline="30000" dirty="0"/>
              <a:t>1</a:t>
            </a:r>
            <a:r>
              <a:rPr lang="en-US" sz="2400" b="1" u="sng" dirty="0"/>
              <a:t>H couplings </a:t>
            </a:r>
            <a:r>
              <a:rPr lang="en-US" sz="2400" b="1" dirty="0"/>
              <a:t>that are finite over 2 and 3 bonds, </a:t>
            </a:r>
            <a:r>
              <a:rPr lang="en-US" sz="2400" b="1" dirty="0" smtClean="0"/>
              <a:t>and </a:t>
            </a:r>
            <a:r>
              <a:rPr lang="en-US" sz="2400" b="1" dirty="0"/>
              <a:t>vanish  rapidly after that. They cause </a:t>
            </a:r>
            <a:r>
              <a:rPr lang="en-US" sz="2400" b="1" dirty="0" err="1"/>
              <a:t>multiplet</a:t>
            </a:r>
            <a:r>
              <a:rPr lang="en-US" sz="2400" b="1" dirty="0"/>
              <a:t> structure.</a:t>
            </a:r>
          </a:p>
          <a:p>
            <a:r>
              <a:rPr lang="en-US" sz="2400" b="1" dirty="0"/>
              <a:t>These are the basis of the COSY and TOCSY experiments. </a:t>
            </a:r>
          </a:p>
        </p:txBody>
      </p:sp>
    </p:spTree>
    <p:extLst>
      <p:ext uri="{BB962C8B-B14F-4D97-AF65-F5344CB8AC3E}">
        <p14:creationId xmlns:p14="http://schemas.microsoft.com/office/powerpoint/2010/main" val="6159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15344</TotalTime>
  <Words>1009</Words>
  <Application>Microsoft Macintosh PowerPoint</Application>
  <PresentationFormat>On-screen Show (4:3)</PresentationFormat>
  <Paragraphs>84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Calibri</vt:lpstr>
      <vt:lpstr>Comic Sans MS</vt:lpstr>
      <vt:lpstr>msgothic</vt:lpstr>
      <vt:lpstr>Symbol</vt:lpstr>
      <vt:lpstr>Times New Roman</vt:lpstr>
      <vt:lpstr>Wingdings</vt:lpstr>
      <vt:lpstr>新細明體</vt:lpstr>
      <vt:lpstr>Arial</vt:lpstr>
      <vt:lpstr>Office Theme</vt:lpstr>
      <vt:lpstr>文件</vt:lpstr>
      <vt:lpstr>PowerPoint Presentation</vt:lpstr>
      <vt:lpstr>PowerPoint Presentation</vt:lpstr>
      <vt:lpstr>NMR Metabolomics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1H NMR spectra of biofluids and cell extracts can be incredibly complex! 950 MHz NMR spectrum of urine </vt:lpstr>
      <vt:lpstr>PowerPoint Presentation</vt:lpstr>
      <vt:lpstr>PowerPoint Presentation</vt:lpstr>
      <vt:lpstr>PowerPoint Presentation</vt:lpstr>
    </vt:vector>
  </TitlesOfParts>
  <Manager/>
  <Company>UAB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metabolism became metabolomics</dc:title>
  <dc:subject/>
  <dc:creator>Stephen Barnes</dc:creator>
  <cp:keywords/>
  <dc:description/>
  <cp:lastModifiedBy>Microsoft Office User</cp:lastModifiedBy>
  <cp:revision>198</cp:revision>
  <dcterms:created xsi:type="dcterms:W3CDTF">2013-04-30T18:45:25Z</dcterms:created>
  <dcterms:modified xsi:type="dcterms:W3CDTF">2015-12-08T18:34:34Z</dcterms:modified>
  <cp:category/>
</cp:coreProperties>
</file>